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93" r:id="rId3"/>
    <p:sldId id="294" r:id="rId4"/>
    <p:sldId id="272" r:id="rId5"/>
    <p:sldId id="258" r:id="rId6"/>
    <p:sldId id="273" r:id="rId7"/>
    <p:sldId id="274" r:id="rId8"/>
    <p:sldId id="275" r:id="rId9"/>
    <p:sldId id="277" r:id="rId10"/>
    <p:sldId id="278" r:id="rId11"/>
    <p:sldId id="279" r:id="rId12"/>
    <p:sldId id="280" r:id="rId13"/>
    <p:sldId id="263" r:id="rId14"/>
    <p:sldId id="301" r:id="rId15"/>
    <p:sldId id="259" r:id="rId16"/>
    <p:sldId id="300" r:id="rId17"/>
    <p:sldId id="265" r:id="rId18"/>
    <p:sldId id="266" r:id="rId19"/>
    <p:sldId id="269" r:id="rId20"/>
    <p:sldId id="270" r:id="rId21"/>
    <p:sldId id="295" r:id="rId22"/>
    <p:sldId id="296" r:id="rId23"/>
    <p:sldId id="256" r:id="rId24"/>
    <p:sldId id="297" r:id="rId25"/>
  </p:sldIdLst>
  <p:sldSz cx="9144000" cy="6858000" type="screen4x3"/>
  <p:notesSz cx="6797675" cy="9926638"/>
  <p:custDataLst>
    <p:tags r:id="rId27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16" autoAdjust="0"/>
    <p:restoredTop sz="94660"/>
  </p:normalViewPr>
  <p:slideViewPr>
    <p:cSldViewPr>
      <p:cViewPr varScale="1">
        <p:scale>
          <a:sx n="125" d="100"/>
          <a:sy n="125" d="100"/>
        </p:scale>
        <p:origin x="102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8C56E-5168-40E2-A336-68DF9CE44A78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EC41-6C9A-4EB5-9CB6-FED11D465D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568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AEC41-6C9A-4EB5-9CB6-FED11D465DB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1191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286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6382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586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323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162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7158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1854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760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23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611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18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65D57-4324-4AE3-80F5-66B754D3A597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0749-0993-450F-B3A6-7A822C1B26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898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kobi.skogsstyrelsen.se/AbinRapport/#/abin-rapport?landsdel=4&amp;lan=08&amp;afo=5&amp;delomrade=alla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dirty="0"/>
              <a:t>Samrådsmöte </a:t>
            </a:r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/>
              <a:t>2026-03-24</a:t>
            </a:r>
          </a:p>
          <a:p>
            <a:pPr marL="0" indent="0" algn="ctr">
              <a:buNone/>
            </a:pPr>
            <a:r>
              <a:rPr lang="sv-SE" sz="9600" b="1" dirty="0"/>
              <a:t>Välkomna</a:t>
            </a:r>
          </a:p>
        </p:txBody>
      </p:sp>
    </p:spTree>
    <p:extLst>
      <p:ext uri="{BB962C8B-B14F-4D97-AF65-F5344CB8AC3E}">
        <p14:creationId xmlns:p14="http://schemas.microsoft.com/office/powerpoint/2010/main" val="51224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03C4E745-A39C-42A4-82B3-2FA8811918F6}"/>
              </a:ext>
            </a:extLst>
          </p:cNvPr>
          <p:cNvSpPr txBox="1"/>
          <p:nvPr/>
        </p:nvSpPr>
        <p:spPr>
          <a:xfrm>
            <a:off x="2286000" y="1720840"/>
            <a:ext cx="457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v-S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FÖREDRAGNINGSLISTA – SAMRÅD ÄSO </a:t>
            </a:r>
            <a:endParaRPr lang="sv-SE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Mötets öppnande av sammankallande ledamot från älgskötselområdet 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Notering av kallade och närvarande 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Val av ordförande och sekreterare för samrådet 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Val av justeringsmän </a:t>
            </a:r>
          </a:p>
        </p:txBody>
      </p:sp>
    </p:spTree>
    <p:extLst>
      <p:ext uri="{BB962C8B-B14F-4D97-AF65-F5344CB8AC3E}">
        <p14:creationId xmlns:p14="http://schemas.microsoft.com/office/powerpoint/2010/main" val="284199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71624B2B-BAE6-4ED7-BD78-C579EE21A044}"/>
              </a:ext>
            </a:extLst>
          </p:cNvPr>
          <p:cNvSpPr txBox="1"/>
          <p:nvPr/>
        </p:nvSpPr>
        <p:spPr>
          <a:xfrm>
            <a:off x="2286000" y="1751618"/>
            <a:ext cx="45720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Redovisning av </a:t>
            </a:r>
          </a:p>
          <a:p>
            <a:pPr marL="828040"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828040"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föregående års avskjutning älg/</a:t>
            </a:r>
            <a:r>
              <a:rPr lang="sv-SE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kron</a:t>
            </a: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828040"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b. älg/</a:t>
            </a:r>
            <a:r>
              <a:rPr lang="sv-SE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kronobs</a:t>
            </a: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och eventuellt andra viltinventeringar </a:t>
            </a:r>
          </a:p>
          <a:p>
            <a:pPr marL="828040"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c. bedömning av den nuvarande älg/kronstammen</a:t>
            </a:r>
          </a:p>
          <a:p>
            <a:pPr marL="828040"/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d. genomgång av det pågående arbetet inom skötselområdet</a:t>
            </a:r>
          </a:p>
        </p:txBody>
      </p:sp>
    </p:spTree>
    <p:extLst>
      <p:ext uri="{BB962C8B-B14F-4D97-AF65-F5344CB8AC3E}">
        <p14:creationId xmlns:p14="http://schemas.microsoft.com/office/powerpoint/2010/main" val="44339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5BB2DA24-E0C6-3C31-02B7-6DD015611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547" y="2204864"/>
            <a:ext cx="8376905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8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1296144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4896544"/>
          </a:xfrm>
        </p:spPr>
        <p:txBody>
          <a:bodyPr/>
          <a:lstStyle/>
          <a:p>
            <a:r>
              <a:rPr lang="sv-SE" b="1" i="0" u="none" strike="noStrike" dirty="0">
                <a:effectLst/>
                <a:latin typeface="Arial"/>
              </a:rPr>
              <a:t>Avskjutning älg 2025</a:t>
            </a:r>
          </a:p>
          <a:p>
            <a:endParaRPr lang="sv-SE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237934"/>
              </p:ext>
            </p:extLst>
          </p:nvPr>
        </p:nvGraphicFramePr>
        <p:xfrm>
          <a:off x="539552" y="2276871"/>
          <a:ext cx="7632847" cy="4032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5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6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4193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 dirty="0">
                          <a:effectLst/>
                        </a:rPr>
                        <a:t> </a:t>
                      </a:r>
                      <a:endParaRPr lang="sv-SE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>
                          <a:effectLst/>
                        </a:rPr>
                        <a:t>Planerad avskjutning enligt MKFs skötselplan</a:t>
                      </a:r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 dirty="0">
                          <a:effectLst/>
                        </a:rPr>
                        <a:t>Verklig avskjutning</a:t>
                      </a:r>
                      <a:endParaRPr lang="sv-SE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 dirty="0">
                          <a:effectLst/>
                        </a:rPr>
                        <a:t>Uppfyllnadsgrad</a:t>
                      </a:r>
                      <a:endParaRPr lang="sv-SE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3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>
                          <a:effectLst/>
                        </a:rPr>
                        <a:t>Tjur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117 %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43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>
                          <a:effectLst/>
                        </a:rPr>
                        <a:t>Ko/kviga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19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89 %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43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>
                          <a:effectLst/>
                        </a:rPr>
                        <a:t>Kalv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73 %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43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>
                          <a:effectLst/>
                        </a:rPr>
                        <a:t>Totalt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86 %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592"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30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 dirty="0">
                          <a:effectLst/>
                        </a:rPr>
                        <a:t>Fallvilt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Se</a:t>
                      </a:r>
                      <a:r>
                        <a:rPr lang="sv-SE" sz="1600" b="1" i="0" u="none" strike="noStrike" baseline="0" dirty="0">
                          <a:effectLst/>
                          <a:latin typeface="Arial"/>
                        </a:rPr>
                        <a:t> bild 23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05"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305"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30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375E18D5-2286-B2BD-2CB4-BA4A3B076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575" y="2132856"/>
            <a:ext cx="873085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5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1080120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61282080-5E40-EC1A-0410-905144CEF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910" y="2348880"/>
            <a:ext cx="824504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ADEB9BDA-E749-D263-EFED-176A2BEE6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328" y="2276872"/>
            <a:ext cx="8763343" cy="406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7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EF7807E2-79F1-653A-2572-EF78BAAA0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20" y="2076132"/>
            <a:ext cx="8496944" cy="44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38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940EC4E2-FE04-E197-391D-1B5153422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20" y="2276872"/>
            <a:ext cx="865834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8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1229572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97360" y="1559510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5DB172BA-BD48-3FAD-2596-60B7E0BBE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48" y="2276872"/>
            <a:ext cx="8553203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84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Älg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CD1D8883-EFA5-9BCD-4D2B-CF9058A44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309" y="2420888"/>
            <a:ext cx="851338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51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9D5D04DF-6379-9AE2-44EA-AA33E7055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8252" y="2276872"/>
            <a:ext cx="8653842" cy="424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67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86A37996-3858-A3CD-3B75-10A81D847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996" y="2276872"/>
            <a:ext cx="8694484" cy="439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6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648072"/>
          </a:xfrm>
        </p:spPr>
        <p:txBody>
          <a:bodyPr/>
          <a:lstStyle/>
          <a:p>
            <a:r>
              <a:rPr lang="sv-SE" b="1" i="0" u="none" strike="noStrike" dirty="0">
                <a:effectLst/>
                <a:latin typeface="Arial"/>
              </a:rPr>
              <a:t>Avskjutning </a:t>
            </a:r>
            <a:r>
              <a:rPr lang="sv-SE" b="1" i="0" u="none" strike="noStrike" dirty="0" err="1">
                <a:effectLst/>
                <a:latin typeface="Arial"/>
              </a:rPr>
              <a:t>kron</a:t>
            </a:r>
            <a:r>
              <a:rPr lang="sv-SE" b="1" i="0" u="none" strike="noStrike" dirty="0">
                <a:effectLst/>
                <a:latin typeface="Arial"/>
              </a:rPr>
              <a:t> 2025</a:t>
            </a:r>
          </a:p>
          <a:p>
            <a:endParaRPr lang="sv-SE" b="1" i="0" u="none" strike="noStrike" dirty="0">
              <a:effectLst/>
              <a:latin typeface="Arial"/>
            </a:endParaRPr>
          </a:p>
          <a:p>
            <a:endParaRPr lang="sv-SE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90919"/>
              </p:ext>
            </p:extLst>
          </p:nvPr>
        </p:nvGraphicFramePr>
        <p:xfrm>
          <a:off x="611560" y="2980928"/>
          <a:ext cx="8064898" cy="2536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2744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 dirty="0">
                          <a:effectLst/>
                        </a:rPr>
                        <a:t> 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>
                          <a:effectLst/>
                        </a:rPr>
                        <a:t>Planerad avskjutning enligt skötselplan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>
                          <a:effectLst/>
                        </a:rPr>
                        <a:t>Verklig avskjutning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u="none" strike="noStrike" dirty="0">
                          <a:effectLst/>
                        </a:rPr>
                        <a:t>Uppfyllnadsgrad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 dirty="0">
                          <a:effectLst/>
                        </a:rPr>
                        <a:t>Hjort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78 %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 dirty="0">
                          <a:effectLst/>
                        </a:rPr>
                        <a:t>Hind/smaldjur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u="none" strike="noStrike" dirty="0">
                          <a:effectLst/>
                        </a:rPr>
                        <a:t>90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77 %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 dirty="0">
                          <a:effectLst/>
                        </a:rPr>
                        <a:t>Kalv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sv-SE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9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u="none" strike="noStrike">
                          <a:effectLst/>
                        </a:rPr>
                        <a:t>Totalt</a:t>
                      </a:r>
                      <a:endParaRPr lang="sv-SE" sz="1600" b="1" i="0" u="none" strike="noStrike"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effectLst/>
                          <a:latin typeface="Arial"/>
                        </a:rPr>
                        <a:t>250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71 %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ubrik 1"/>
          <p:cNvSpPr txBox="1">
            <a:spLocks/>
          </p:cNvSpPr>
          <p:nvPr/>
        </p:nvSpPr>
        <p:spPr>
          <a:xfrm>
            <a:off x="763960" y="341040"/>
            <a:ext cx="7772400" cy="1514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Misterhults Klövvilts Förvaltning</a:t>
            </a:r>
          </a:p>
        </p:txBody>
      </p:sp>
    </p:spTree>
    <p:extLst>
      <p:ext uri="{BB962C8B-B14F-4D97-AF65-F5344CB8AC3E}">
        <p14:creationId xmlns:p14="http://schemas.microsoft.com/office/powerpoint/2010/main" val="2539402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E9983F76-60E1-A567-C17C-2C4360620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398" y="2276872"/>
            <a:ext cx="863508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C24E5583-CF82-681C-C475-4C282AA7E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678" y="2132856"/>
            <a:ext cx="876264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31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D805B37A-998A-FBA7-B499-6325BA4B1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910" y="2060848"/>
            <a:ext cx="864853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51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86519" y="216539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2F6EBFAB-58A3-7469-7FE3-6B1A27082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20" y="2060848"/>
            <a:ext cx="856895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24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514599"/>
          </a:xfrm>
        </p:spPr>
        <p:txBody>
          <a:bodyPr/>
          <a:lstStyle/>
          <a:p>
            <a:r>
              <a:rPr lang="sv-SE" dirty="0"/>
              <a:t>Misterhults Klövvilts Förvaltning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6400800" cy="576064"/>
          </a:xfrm>
        </p:spPr>
        <p:txBody>
          <a:bodyPr>
            <a:normAutofit lnSpcReduction="10000"/>
          </a:bodyPr>
          <a:lstStyle/>
          <a:p>
            <a:r>
              <a:rPr lang="sv-SE" b="1" i="0" u="none" strike="noStrike" dirty="0">
                <a:effectLst/>
                <a:latin typeface="Arial"/>
              </a:rPr>
              <a:t>Kron 2025</a:t>
            </a:r>
          </a:p>
          <a:p>
            <a:endParaRPr lang="sv-SE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4D0AE2F5-1694-A877-C339-21D406D18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035" y="2204864"/>
            <a:ext cx="8517930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3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C485AFC-47B4-4270-82CA-0F72797560D3}"/>
              </a:ext>
            </a:extLst>
          </p:cNvPr>
          <p:cNvSpPr txBox="1"/>
          <p:nvPr/>
        </p:nvSpPr>
        <p:spPr>
          <a:xfrm>
            <a:off x="2355776" y="2132856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Redovisning av viltskador på gröda.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Allmänna uppfattningen mötet</a:t>
            </a:r>
          </a:p>
          <a:p>
            <a:pPr>
              <a:spcAft>
                <a:spcPts val="1515"/>
              </a:spcAft>
            </a:pPr>
            <a:endParaRPr lang="sv-SE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 Redovisning av skador på skog </a:t>
            </a:r>
          </a:p>
          <a:p>
            <a:pPr>
              <a:spcAft>
                <a:spcPts val="1515"/>
              </a:spcAft>
            </a:pPr>
            <a:r>
              <a:rPr lang="sv-S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Äbin.</a:t>
            </a:r>
            <a:r>
              <a:rPr lang="sv-S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v-SE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Samma som redovisades förra året.</a:t>
            </a:r>
            <a:endParaRPr lang="sv-SE" sz="18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755576" y="260648"/>
            <a:ext cx="7772400" cy="1514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Misterhults Klövvilts Förvaltning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5256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C485AFC-47B4-4270-82CA-0F72797560D3}"/>
              </a:ext>
            </a:extLst>
          </p:cNvPr>
          <p:cNvSpPr txBox="1"/>
          <p:nvPr/>
        </p:nvSpPr>
        <p:spPr>
          <a:xfrm>
            <a:off x="2195736" y="1775247"/>
            <a:ext cx="4572000" cy="838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8. Redovisning av rapporterade viltolyckor 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9. Redovisning av övrig dödlighet </a:t>
            </a:r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755576" y="260648"/>
            <a:ext cx="7772400" cy="1514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Misterhults Klövvilts Förvaltning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9669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012B1A13-1A18-4B3C-85FD-B54BB2ACC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279780"/>
              </p:ext>
            </p:extLst>
          </p:nvPr>
        </p:nvGraphicFramePr>
        <p:xfrm>
          <a:off x="467544" y="980728"/>
          <a:ext cx="8229599" cy="4227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599">
                  <a:extLst>
                    <a:ext uri="{9D8B030D-6E8A-4147-A177-3AD203B41FA5}">
                      <a16:colId xmlns:a16="http://schemas.microsoft.com/office/drawing/2014/main" val="847692627"/>
                    </a:ext>
                  </a:extLst>
                </a:gridCol>
                <a:gridCol w="2633133">
                  <a:extLst>
                    <a:ext uri="{9D8B030D-6E8A-4147-A177-3AD203B41FA5}">
                      <a16:colId xmlns:a16="http://schemas.microsoft.com/office/drawing/2014/main" val="218377885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70128042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1474355194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571698136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2535455226"/>
                    </a:ext>
                  </a:extLst>
                </a:gridCol>
                <a:gridCol w="795867">
                  <a:extLst>
                    <a:ext uri="{9D8B030D-6E8A-4147-A177-3AD203B41FA5}">
                      <a16:colId xmlns:a16="http://schemas.microsoft.com/office/drawing/2014/main" val="2461830231"/>
                    </a:ext>
                  </a:extLst>
                </a:gridCol>
                <a:gridCol w="584199">
                  <a:extLst>
                    <a:ext uri="{9D8B030D-6E8A-4147-A177-3AD203B41FA5}">
                      <a16:colId xmlns:a16="http://schemas.microsoft.com/office/drawing/2014/main" val="2623753505"/>
                    </a:ext>
                  </a:extLst>
                </a:gridCol>
              </a:tblGrid>
              <a:tr h="450496">
                <a:tc gridSpan="8"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 dirty="0">
                          <a:effectLst/>
                        </a:rPr>
                        <a:t>Trafikolyckor älg och </a:t>
                      </a:r>
                      <a:r>
                        <a:rPr lang="sv-SE" sz="1400" u="none" strike="noStrike" dirty="0" err="1">
                          <a:effectLst/>
                        </a:rPr>
                        <a:t>kron</a:t>
                      </a:r>
                      <a:r>
                        <a:rPr lang="sv-SE" sz="1400" u="none" strike="noStrike" dirty="0">
                          <a:effectLst/>
                        </a:rPr>
                        <a:t>  inom MKF-området  ( förutom rådjur, dov och vildsvin som är hela kommunen)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528147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 dirty="0">
                          <a:effectLst/>
                        </a:rPr>
                        <a:t>Antal döda / Antal olyckor</a:t>
                      </a:r>
                      <a:endParaRPr lang="sv-SE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879632059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År/viltart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Älg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Kron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Dov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Rådjur 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Vildsvin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Lo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2215326964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2014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4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0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15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149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36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3178654051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2015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10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243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31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3476800962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2016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11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35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307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28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3958697429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2017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8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3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45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326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81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690414439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2018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7/15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3/7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37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293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54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223637712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2019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11/17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3/3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58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248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>
                          <a:effectLst/>
                        </a:rPr>
                        <a:t>143</a:t>
                      </a:r>
                      <a:endParaRPr lang="sv-SE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>
                          <a:effectLst/>
                        </a:rPr>
                        <a:t> </a:t>
                      </a:r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1393031547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2020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8/13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7/8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47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244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106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 dirty="0">
                          <a:effectLst/>
                        </a:rPr>
                        <a:t> </a:t>
                      </a:r>
                      <a:endParaRPr lang="sv-SE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3320263622"/>
                  </a:ext>
                </a:extLst>
              </a:tr>
              <a:tr h="29005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u="none" strike="noStrike" dirty="0">
                          <a:effectLst/>
                        </a:rPr>
                        <a:t>2021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effectLst/>
                          <a:latin typeface="+mn-lt"/>
                        </a:rPr>
                        <a:t>10/16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effectLst/>
                          <a:latin typeface="+mn-lt"/>
                        </a:rPr>
                        <a:t>9/11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effectLst/>
                          <a:latin typeface="+mn-lt"/>
                        </a:rPr>
                        <a:t>51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effectLst/>
                          <a:latin typeface="+mn-lt"/>
                        </a:rPr>
                        <a:t>246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effectLst/>
                          <a:latin typeface="+mn-lt"/>
                        </a:rPr>
                        <a:t>58</a:t>
                      </a:r>
                      <a:endParaRPr lang="sv-S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u="none" strike="noStrike" dirty="0">
                          <a:effectLst/>
                        </a:rPr>
                        <a:t> </a:t>
                      </a:r>
                      <a:endParaRPr lang="sv-SE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3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2022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11/17 (9 Tjur 2 Kor)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5/6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278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81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sv-SE" sz="1400" dirty="0">
                          <a:effectLst/>
                        </a:rPr>
                        <a:t>4</a:t>
                      </a:r>
                      <a:endParaRPr lang="sv-SE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2515951423"/>
                  </a:ext>
                </a:extLst>
              </a:tr>
              <a:tr h="21058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3/7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x/x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2653466077"/>
                  </a:ext>
                </a:extLst>
              </a:tr>
              <a:tr h="21058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9/17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3/7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457200" lvl="1" algn="ctr" defTabSz="914400" rtl="0" eaLnBrk="1" fontAlgn="b" latinLnBrk="0" hangingPunct="1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2150070054"/>
                  </a:ext>
                </a:extLst>
              </a:tr>
              <a:tr h="21058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3/8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7/9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832" marR="4832" marT="4832" marB="0" anchor="b"/>
                </a:tc>
                <a:tc>
                  <a:txBody>
                    <a:bodyPr/>
                    <a:lstStyle/>
                    <a:p>
                      <a:pPr marL="457200" lvl="1" algn="ctr" defTabSz="914400" rtl="0" eaLnBrk="1" fontAlgn="b" latinLnBrk="0" hangingPunct="1"/>
                      <a:endParaRPr lang="sv-SE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2" marR="4832" marT="4832" marB="0" anchor="b"/>
                </a:tc>
                <a:extLst>
                  <a:ext uri="{0D108BD9-81ED-4DB2-BD59-A6C34878D82A}">
                    <a16:rowId xmlns:a16="http://schemas.microsoft.com/office/drawing/2014/main" val="73752400"/>
                  </a:ext>
                </a:extLst>
              </a:tr>
            </a:tbl>
          </a:graphicData>
        </a:graphic>
      </p:graphicFrame>
      <p:sp>
        <p:nvSpPr>
          <p:cNvPr id="9" name="Rubrik 1"/>
          <p:cNvSpPr txBox="1">
            <a:spLocks/>
          </p:cNvSpPr>
          <p:nvPr/>
        </p:nvSpPr>
        <p:spPr>
          <a:xfrm>
            <a:off x="755576" y="260648"/>
            <a:ext cx="7772400" cy="1514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Misterhults Klövvilts Förvaltning</a:t>
            </a:r>
            <a:br>
              <a:rPr lang="sv-SE" dirty="0"/>
            </a:b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76EF7049-11E8-4BA8-98FA-B4B26D60454F}"/>
              </a:ext>
            </a:extLst>
          </p:cNvPr>
          <p:cNvSpPr txBox="1"/>
          <p:nvPr/>
        </p:nvSpPr>
        <p:spPr>
          <a:xfrm>
            <a:off x="467544" y="5520134"/>
            <a:ext cx="8200730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sv" sz="1600" dirty="0"/>
              <a:t>Trafikolyckor  MKF Älg 8 olyckor 3 döda 2 tjur och 1ko. Kron 9 olyckor 6 döda hindar och 1 kalv.</a:t>
            </a:r>
            <a:endParaRPr lang="en-SE" sz="1600" dirty="0"/>
          </a:p>
          <a:p>
            <a:r>
              <a:rPr lang="sv" sz="1600" dirty="0"/>
              <a:t>Hela kommunen rådjur 294st, vildsvin 141st.</a:t>
            </a:r>
            <a:endParaRPr lang="en-SE" sz="1600" dirty="0"/>
          </a:p>
          <a:p>
            <a:r>
              <a:rPr lang="sv" sz="1600" dirty="0"/>
              <a:t> </a:t>
            </a:r>
            <a:endParaRPr lang="en-SE" sz="1600" dirty="0"/>
          </a:p>
          <a:p>
            <a:r>
              <a:rPr lang="sv" sz="1600" dirty="0"/>
              <a:t>Övriga hittade döda. 2 älgtjurar, 2 älgkor  och 1st hanhjort</a:t>
            </a:r>
            <a:endParaRPr lang="sv-SE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766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C485AFC-47B4-4270-82CA-0F72797560D3}"/>
              </a:ext>
            </a:extLst>
          </p:cNvPr>
          <p:cNvSpPr txBox="1"/>
          <p:nvPr/>
        </p:nvSpPr>
        <p:spPr>
          <a:xfrm>
            <a:off x="2195736" y="1775247"/>
            <a:ext cx="4572000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10. Redovisning av förebyggande åtgärder – foderproduktion, viltvård etc. </a:t>
            </a:r>
          </a:p>
          <a:p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11. Målsättning för älgstammens och utveckling</a:t>
            </a:r>
          </a:p>
          <a:p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>
              <a:spcAft>
                <a:spcPts val="1515"/>
              </a:spcAft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12. Övriga frågor (förslag om jakttider, fällavgifter, andra viltarter med mera) </a:t>
            </a:r>
          </a:p>
          <a:p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13. Avslutning </a:t>
            </a:r>
          </a:p>
        </p:txBody>
      </p:sp>
      <p:sp>
        <p:nvSpPr>
          <p:cNvPr id="4" name="Rubrik 1"/>
          <p:cNvSpPr txBox="1">
            <a:spLocks/>
          </p:cNvSpPr>
          <p:nvPr/>
        </p:nvSpPr>
        <p:spPr>
          <a:xfrm>
            <a:off x="755576" y="260648"/>
            <a:ext cx="7772400" cy="1514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Misterhults Klövvilts Förvaltning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78616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fc11ca5d-76e0-40da-a9b9-7facca7568f4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4aa9843-4535-4692-b639-c5371f1ecc77}" enabled="1" method="Privileged" siteId="{db8e2f82-8a37-4c09-b7de-ed06547b5a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502</Words>
  <Application>Microsoft Office PowerPoint</Application>
  <PresentationFormat>Bildspel på skärmen (4:3)</PresentationFormat>
  <Paragraphs>212</Paragraphs>
  <Slides>24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Office-tema</vt:lpstr>
      <vt:lpstr>Misterhults Klövvilts Förvaltning</vt:lpstr>
      <vt:lpstr>PowerPoint-presentation</vt:lpstr>
      <vt:lpstr>PowerPoint-presentation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PowerPoint-presentation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Misterhults Klövvilts Förvaltning</vt:lpstr>
      <vt:lpstr>PowerPoint-presentation</vt:lpstr>
      <vt:lpstr>PowerPoint-presentation</vt:lpstr>
      <vt:lpstr>PowerPoint-presentation</vt:lpstr>
      <vt:lpstr>PowerPoint-presentation</vt:lpstr>
    </vt:vector>
  </TitlesOfParts>
  <Company>EON-IT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Misterhults Klövvilts Förvaltning</dc:title>
  <dc:creator>j14695</dc:creator>
  <cp:lastModifiedBy>Olsson, Johan</cp:lastModifiedBy>
  <cp:revision>156</cp:revision>
  <cp:lastPrinted>2021-02-24T12:40:14Z</cp:lastPrinted>
  <dcterms:created xsi:type="dcterms:W3CDTF">2019-02-26T07:38:45Z</dcterms:created>
  <dcterms:modified xsi:type="dcterms:W3CDTF">2026-03-17T11:38:13Z</dcterms:modified>
</cp:coreProperties>
</file>